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8" r:id="rId2"/>
    <p:sldMasterId id="2147483687" r:id="rId3"/>
    <p:sldMasterId id="2147483702" r:id="rId4"/>
    <p:sldMasterId id="2147483714" r:id="rId5"/>
  </p:sldMasterIdLst>
  <p:notesMasterIdLst>
    <p:notesMasterId r:id="rId16"/>
  </p:notesMasterIdLst>
  <p:sldIdLst>
    <p:sldId id="259" r:id="rId6"/>
    <p:sldId id="256" r:id="rId7"/>
    <p:sldId id="269" r:id="rId8"/>
    <p:sldId id="258" r:id="rId9"/>
    <p:sldId id="267" r:id="rId10"/>
    <p:sldId id="257" r:id="rId11"/>
    <p:sldId id="270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F1"/>
    <a:srgbClr val="FFFF00"/>
    <a:srgbClr val="F1F0EF"/>
    <a:srgbClr val="470F30"/>
    <a:srgbClr val="EF4FDC"/>
    <a:srgbClr val="E6E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12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3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399" name="PlaceHolder 4"/>
          <p:cNvSpPr>
            <a:spLocks noGrp="1"/>
          </p:cNvSpPr>
          <p:nvPr>
            <p:ph type="dt" idx="2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400" name="PlaceHolder 5"/>
          <p:cNvSpPr>
            <a:spLocks noGrp="1"/>
          </p:cNvSpPr>
          <p:nvPr>
            <p:ph type="ftr" idx="2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401" name="PlaceHolder 6"/>
          <p:cNvSpPr>
            <a:spLocks noGrp="1"/>
          </p:cNvSpPr>
          <p:nvPr>
            <p:ph type="sldNum" idx="2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4C3F94F0-0E43-4967-85A8-5BF011D7A518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5C2B78-FD31-4B0F-B899-9D849759AD7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E9776A-F1B8-410A-8FC7-F5967A232776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95CA10-AFD0-4218-B42D-ED5B3A5947D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F5B8EA-C907-445E-8752-136517571889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6C453A-EA90-4C3B-A2A0-2B368CAF89E6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88CBA3-5988-46CF-AE74-292D879E292F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32152-E8BF-4073-B3A7-C965F2168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F48DB6-AA3A-4D11-8770-F46A8AD2B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EF8001-D243-467D-BE9E-37805C1F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EC2-1EDF-4F76-A790-33A3F7C3E34F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60915-7492-4F72-A16D-B6164862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164EE2-1E1B-4938-8B2F-559004AF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0D51-DB26-4C4C-AAC6-5EFAC178A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7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4BCB-2016-4491-9814-140EB78C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6E2D39-7CF3-4D05-B978-EA085B063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E5F6D-648C-40F8-8A96-4279BF34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EC2-1EDF-4F76-A790-33A3F7C3E34F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DA224E-785F-4C18-98D5-5D5EBFBB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0D51-DB26-4C4C-AAC6-5EFAC178A6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04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50ED2-03CA-476C-8619-A27158F0E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DF484D-209C-42E5-8153-38CB48D1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D2257-AD69-458F-81AD-F8F01099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8DCBD6-A930-40BE-B7A6-0B73F89E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59EF58-EF40-46FB-91EB-6B88A519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4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A1725-28AC-426C-AF50-EB80D7CD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B6778-2046-4A0E-AC4B-151F7EE18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8FC25B-1472-45F4-848F-C1BED4C4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821446-5B1B-40F4-B314-714212E2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F579C-D3C7-4309-AF64-991B041E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84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D0E02-2A59-4029-8D0D-12A972C0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62D697-0E84-495F-BC10-2D7721656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27D5AE-E0A3-4E2D-95D0-D2054EDC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281A35-D93E-415C-9D06-C2393298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FDEA3B-06E4-4058-9278-E0ED70DB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45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37ACD-4F5A-4047-B3EB-FBA787A3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0EAC4-88A3-4DA5-8878-C31ADA6EF3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5AA57-4225-497E-A4EC-CF7769C842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AF3870-86FB-41E6-B0B5-8B958CA4FA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C45C6306-FBB5-4C6E-BEA6-BE8515D6805B}" type="slidenum">
              <a:rPr lang="de-DE" sz="1200" b="0" strike="noStrike" spc="-1" smtClean="0">
                <a:solidFill>
                  <a:srgbClr val="005538"/>
                </a:solidFill>
                <a:latin typeface="PT Sans Regular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171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B0C0A-06AE-455A-A495-466EBC2C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BB1047-020F-4C42-9425-C97D48262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B3555F-A3FD-4852-8EA0-024817DB3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58641E-18A5-4E6E-9A46-13F7724C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B14F99-314F-43DA-9F8D-EE2DD3C3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A159A4-4EDC-46FB-9498-5EE77BB4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08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27F84-C140-41D0-8EC3-38EB374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AB8041-E5F1-4B14-B9F3-43DE64F6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42FEF6-8577-4E2B-8638-37CC5637B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D245F3-A643-41C1-95B1-ED7402EA1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62E555-855A-4BE2-A2E2-3CA5FC2BC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5BFAD2-C99C-4C63-8949-086D404D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62D883-54DE-4BB5-8258-C128699A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8BF8C9-D36C-4453-85CE-98B6E7B4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586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B08CE-052B-4BE3-8559-12C4E6E2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55E95E-F019-4C3C-9FD6-66E8E43C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1A2E46-4773-4D00-8B59-B5DA2457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FB708E-1E4C-4EC3-85D4-09687B58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670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E1AA74-97E4-4DCC-8B3A-DBA386DD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239B6E-09B6-4181-B1D0-F88A1A78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EEFEEE-3668-40D8-8B42-1BCE2A9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20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C3DE8-5F8A-4BF6-AEFB-3E1D179A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6ECFC-2F76-4733-8571-3054CEE8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232A49-9C76-4B80-9DA0-4EB108D96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00A94D-DFDC-4A7D-9CC2-D5443766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EEDBD7-492D-449F-8B56-F7DD3951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195823-4E86-482A-8048-C7C499DE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964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E02E-C7BD-4B13-9A91-DF18740C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B9B908-1128-474F-B7D4-097AE612E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5FA95F-BC56-4605-937F-DE93A7352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517550-AA56-4E24-A0A8-1487E09E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6F589B-0917-4A83-A394-BD5E026F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9056C7-7B24-40FD-A133-98D8BD99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84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8BF36-88DD-4BCF-AA8E-7B68630B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BF2E1-BC39-44E2-AEEC-467846529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3C2C3C-9929-47A5-81D0-CC99AE15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C45E2-8A1F-40ED-B308-26A4C4AD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8FE672-070E-4B01-85B5-B00E5714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782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934B13-CF33-4A64-8F7C-F96E95F8B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24F136-C67A-486F-AA75-2B0B730FA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33B417-AF21-4095-B697-3C814E0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176E18-9A1B-48D5-8A68-1E3F836A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3A0DD-F3F2-4788-8964-5B19FEA1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099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868E8-7D00-465B-980D-0B45514F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80F2E0-2AD8-4DEE-83C0-71F6596674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CEEE93-8AE8-4A16-9FE9-5D0D43B941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44D4C6-E632-4D91-B5B5-94D7BF3F17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C45C6306-FBB5-4C6E-BEA6-BE8515D6805B}" type="slidenum">
              <a:rPr lang="de-DE" sz="1200" b="0" strike="noStrike" spc="-1" smtClean="0">
                <a:solidFill>
                  <a:srgbClr val="005538"/>
                </a:solidFill>
                <a:latin typeface="PT Sans Regular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446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BDB716-37D6-46DD-9E74-273E3C536308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6B65B-AB61-48B0-A6E7-61DD547A6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AEC326-632A-45C4-8FF0-1AD96F17E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497A30-5F53-47F7-B740-19D154E8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D8F199-173E-4A48-AA52-B0186EEA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CCDA2C-1B38-46C7-9690-987E1BFD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885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7B5BD-7AC8-4AD4-A96A-6EA2F6DE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D83C2D-72EE-4109-9600-A7298279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180CB-DBE5-4077-A7FE-694522BE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F418B9-18A0-4898-9DC6-E50EECA1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36E02-03FD-400B-A630-3A22C3D8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63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851E-B833-4B73-BF77-0AFE91BA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1D3764-8D56-4FB9-BFA1-5AD17B362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292C5-2749-4BF3-A482-7D69EFD9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F747C5-E0AD-4341-BFBE-1B9D5241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EF0CA4-C675-49DD-87B0-F6A326C3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369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77D09-D177-48C8-A273-2898C0B8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095A60-3D65-41B7-97D2-C43044EA7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C6CF2A-97DF-4862-8AEF-03DC165C6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FB90E2-7D8F-4145-A0D0-08328752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5965BE-2F57-4886-AAE9-ED0597EC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BC338E-E85A-4559-B913-7D7C5B75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472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07F6-A6AE-4B30-8312-1A01A908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D7CA20-8DAC-4562-8A47-004FEED92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19A5DE-8E96-486F-BAB3-93785AFCC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0FB9BE-170A-4F30-8338-EB28F51F3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D19192-2C37-4DF8-B268-5EABB55A6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3D90D5-8C66-4582-B50B-AAFA42A4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200F34-7C5F-4894-A9C8-05A99454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A8F984-98A7-4AD6-A18D-5CA859F4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734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BE167-8524-4140-8167-DA200EEA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9716C9-7622-4135-AA13-E1F83A67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4BFD6E-238B-4A79-81DF-40868319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7A459E-9801-4D1B-85E2-ECB6B955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190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366382-403F-4D17-BB70-84AA7ED1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7BD55B-C8A1-4EE3-9678-B463CF04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3556B3-60DE-4262-89EB-32BA1D05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75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9A938-0C5D-49A5-90C9-A345BA54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3B377-668D-4E5A-8EC6-1E395C7D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FCDA37-6F8E-4782-9577-E07B1024C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B4CD99-6386-4431-8BFB-AEDB840B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45BCA3-804F-4B78-8236-66AF85B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0BFC27-DE54-47D1-AB93-364BE3C6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84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CB442-5E2E-46E0-9068-2F3BE523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334EB37-D8A4-4C58-A865-C596F47A0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FF9D6-93D9-44AE-8D40-B5C365ACA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008249-B7CC-4E09-B5E9-2AB4376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7F359A-B1E1-4FBB-95D8-4E540C2B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50524-7EEB-491D-9038-5D791CFD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99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C40F3-F1F3-43C6-9384-03CC48DF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3F05FA-D858-47FF-8BD7-7853C009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033B92-05BC-48E4-B366-616E4746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55E4D-4926-4B9B-9DA5-4B5A1412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83384C-0E06-428F-AE3F-B4C214D3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73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12596B-D3B2-4E39-A2CD-AC32A12C1F7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7419E5-FBAD-4324-97CF-CC894DB06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C01FB2-A6CA-47C5-80D3-6E9848FF5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B944F-EA42-4826-BD85-664D1FC7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F7658-72B2-4207-B551-4467645B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AC7463-2E38-4A22-9A39-76578CD8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292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19977-8F3B-4ADC-8D16-098725C8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916021-7B2D-45F1-979D-6FD90E7C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E3E98C-1F0E-4AD6-88C8-F7BA3333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5933A1-298D-4D03-A92F-13DCB8B1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711D14-27A7-4272-A2D8-F03ADBA4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813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F91FB-AC82-4B91-A74B-F9226D9F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D192B4-11B6-4C43-875D-4E65921D3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7239B-7B74-4B8F-ABEF-9CC1642E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05A151-2115-4DA5-90A9-B079C733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671B6-3232-4328-90BD-7A513817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380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6564D-5D28-4C16-BA3A-69FD5D56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FB21E8-27DD-477D-ABC6-E67481B4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947DB-056D-468D-9BAE-70B62215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8B55E6-FC1A-4CDA-B05D-0D9AE00F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049F3-4BA4-41E0-874B-D8DDA5CF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092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B9D47-0DED-415E-B4DA-82E21546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935F3D-C586-43F8-A27C-BC5DD6AF4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99745B-0018-4338-B146-8A1A5AAB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139823-9CA6-4E29-84C5-752ABF60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B51CDB-728E-4B06-9D96-85104869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C92A1F-47BA-40DF-9E98-9097A4D8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384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E582F-0E74-4EF4-A983-77025133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F4F0AB-0D71-4BCD-9B50-98BE744BF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417126-3BC8-4F6A-97D2-DB0D58341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C8FDA5-96AB-4892-A358-53A6AAEC4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6225FE-CC68-4103-944B-CFEFB1C5E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FB29BC-7739-4DE9-A57C-345097AC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8EF5A3-61CA-4294-8ED4-7F1B3EC9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EC759D-B7F9-44FE-8A7E-1424DC01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405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BABC4-C56C-4C11-8BAC-B512A785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AD02E9-B0D5-4509-B5F2-4BD94F73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E99D65-FF07-49E4-8414-71DA6098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B21F72-11EA-42A3-B0F4-E50C04A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860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ABFAC4-AEC2-4098-BA85-E785B224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C806A5-1DD6-4494-814C-1FEFB66B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44A92D-FB03-4DF0-88D3-CA0C6C9B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173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ACF77-689B-4EC6-A8BB-5E3BBD0B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31D09A-C3C0-43C2-8CF6-8F7BA708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E44607-A98B-40DF-BCA8-450B0D3C0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CE3F1-8BD9-4C14-A435-C354CD2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7C210C-6712-4B9B-83B9-24E13E07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627A9F-FA45-44D5-B0C5-72179AC3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209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580BC-EFC8-49F1-86D0-DA61491D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FD321A-BBF5-49B9-ADC0-FBAB5A22C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77E0EF-2470-45B5-9BDD-8DB2A581F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1D9CE2-BC7A-49BC-9187-FD6527B1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45AA48-0FD2-4EF9-9842-32011573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43A30A-3283-43F8-B2AA-6C34A414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61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8439E6-9338-49AC-BDE9-690559E7FA04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47E33-DE03-4874-A0CE-802F8C6F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30E010-F1CA-419E-AD31-E359F710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EDEA02-4217-4C7C-8AC0-C4BBF487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DA40A-A547-4E09-AE8C-8BB5DFF0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186FB3-8F40-45A9-8CD5-CDB6CCC6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30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FA9EB6-B4C9-4239-8793-9E34387FE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959E3A-0BD3-4D76-815B-E916C3CC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BE5504-FCBA-4BDE-9F87-1490C91A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C4B68B-4A69-4041-B0ED-B93B7165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38834-AB01-49C9-8264-12A31150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52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C7D77E-0299-455F-B4DF-AF63CB465313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962C9A-D920-4ACA-8089-20EC5BD462AC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BEC36D-0EA4-44A7-A5B2-08FE58C5B2AC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/>
          <p:nvPr/>
        </p:nvPicPr>
        <p:blipFill>
          <a:blip r:embed="rId18"/>
          <a:stretch/>
        </p:blipFill>
        <p:spPr>
          <a:xfrm>
            <a:off x="10695963" y="165959"/>
            <a:ext cx="1330197" cy="1293725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76356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>
                <a:solidFill>
                  <a:srgbClr val="005538"/>
                </a:solidFill>
                <a:latin typeface="GrueneType Black Cond Italic"/>
              </a:rPr>
              <a:t>Mastertitelformat bearbeiten</a:t>
            </a:r>
            <a:endParaRPr lang="de-DE" sz="55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88960" y="1825560"/>
            <a:ext cx="1098936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Mastertextformat bearbeiten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Zweite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Dritte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Vierte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Fünfte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58896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90000" bIns="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588960" y="5991120"/>
            <a:ext cx="10989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83512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5C6306-FBB5-4C6E-BEA6-BE8515D6805B}" type="slidenum"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727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700" r:id="rId15"/>
    <p:sldLayoutId id="214748370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3D3CB4-9C5A-48A5-8A15-302AA7FD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606069-4327-4887-8D48-BA864A4C0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DA8AF0-1BA5-457D-86EA-945A3410E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5DF3-67FF-422C-8477-09DEB2E8E9C9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DC504-548D-40FC-91BF-97D8D2227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DD8347-055A-473C-83FD-82CDC871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6F58-9780-4ED3-B57E-391F0399B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fik 8"/>
          <p:cNvPicPr/>
          <p:nvPr/>
        </p:nvPicPr>
        <p:blipFill>
          <a:blip r:embed="rId14"/>
          <a:stretch/>
        </p:blipFill>
        <p:spPr>
          <a:xfrm>
            <a:off x="11413080" y="165960"/>
            <a:ext cx="613080" cy="61812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587520" y="5748480"/>
            <a:ext cx="4886280" cy="3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F5F1E9"/>
                </a:solidFill>
                <a:latin typeface="PT Sans Regular"/>
              </a:rPr>
              <a:t>Datum</a:t>
            </a:r>
            <a:endParaRPr lang="de-DE" sz="1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17960" y="5734080"/>
            <a:ext cx="4886280" cy="3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F5F1E9"/>
                </a:solidFill>
                <a:latin typeface="PT Sans Regular"/>
              </a:rPr>
              <a:t>Vorname Nachname</a:t>
            </a:r>
            <a:endParaRPr lang="de-DE" sz="1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058080" y="0"/>
            <a:ext cx="6133680" cy="496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PT Sans Regular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7F8306-AE3D-4FD5-A54E-2E098005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DE1E80-A111-4CFD-AF80-DE1F171EF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1794A-EC05-48B5-801F-C7CB376B5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8D23-FBD7-42CD-8F2C-7B4D4E6E6D96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F2186A-7EB9-4F4D-A591-7C6AAF6E6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57CC4-FAE7-4F18-85F0-1E85E3415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A671-4D39-4411-B657-A954C91F6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1A9F56-78F1-4FC4-B7C4-21B4AFDD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09DD48-B942-43B1-AE54-8FED4FF8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1DFA6-67EB-4D17-BAB0-FE13F1675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F790-F6A6-42E4-9C86-6646A5E17F5C}" type="datetimeFigureOut">
              <a:rPr lang="de-DE" smtClean="0"/>
              <a:t>19.05.2025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A53D9-E712-4993-B45C-E810DB2E8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52178F-2D54-42E2-9315-6FDFB68AB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B7E8-6B81-4E94-94F7-57EB841F9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1291717-46D3-4FA3-92E4-9AE0B04B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6D67BFF-1952-45F8-9FF8-1F6B8B1D6EF9}"/>
              </a:ext>
            </a:extLst>
          </p:cNvPr>
          <p:cNvSpPr txBox="1"/>
          <p:nvPr/>
        </p:nvSpPr>
        <p:spPr>
          <a:xfrm>
            <a:off x="0" y="5288340"/>
            <a:ext cx="960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FFFF00"/>
                </a:solidFill>
                <a:highlight>
                  <a:srgbClr val="008000"/>
                </a:highlight>
              </a:rPr>
              <a:t>Büroetage - Frauentorgraben 3 </a:t>
            </a:r>
          </a:p>
          <a:p>
            <a:r>
              <a:rPr lang="de-DE" sz="2400" b="1" dirty="0">
                <a:solidFill>
                  <a:srgbClr val="FFFF00"/>
                </a:solidFill>
                <a:highlight>
                  <a:srgbClr val="008000"/>
                </a:highlight>
              </a:rPr>
              <a:t>356m², 2.OG, Top-Innenstadtlage, direkt am HBF/U-Bahn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3F52F5F-00BF-47EA-B906-06AB007AA355}"/>
              </a:ext>
            </a:extLst>
          </p:cNvPr>
          <p:cNvSpPr/>
          <p:nvPr/>
        </p:nvSpPr>
        <p:spPr>
          <a:xfrm>
            <a:off x="0" y="-26377"/>
            <a:ext cx="2633133" cy="1938867"/>
          </a:xfrm>
          <a:prstGeom prst="rect">
            <a:avLst/>
          </a:prstGeom>
          <a:solidFill>
            <a:srgbClr val="EF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800000"/>
              </a:highlight>
            </a:endParaRPr>
          </a:p>
        </p:txBody>
      </p:sp>
      <p:pic>
        <p:nvPicPr>
          <p:cNvPr id="420" name="Grafik 11"/>
          <p:cNvPicPr/>
          <p:nvPr/>
        </p:nvPicPr>
        <p:blipFill>
          <a:blip r:embed="rId3"/>
          <a:stretch/>
        </p:blipFill>
        <p:spPr>
          <a:xfrm>
            <a:off x="10803467" y="169333"/>
            <a:ext cx="1168399" cy="1075267"/>
          </a:xfrm>
          <a:prstGeom prst="rect">
            <a:avLst/>
          </a:prstGeom>
          <a:ln w="0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213960-5A40-486A-A9D8-5A4F174A007D}"/>
              </a:ext>
            </a:extLst>
          </p:cNvPr>
          <p:cNvSpPr txBox="1"/>
          <p:nvPr/>
        </p:nvSpPr>
        <p:spPr>
          <a:xfrm>
            <a:off x="0" y="413603"/>
            <a:ext cx="2633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FF00"/>
                </a:solidFill>
                <a:highlight>
                  <a:srgbClr val="008000"/>
                </a:highlight>
              </a:rPr>
              <a:t>Ausserordentliche</a:t>
            </a:r>
            <a:r>
              <a:rPr lang="de-DE" dirty="0">
                <a:solidFill>
                  <a:srgbClr val="FFFF00"/>
                </a:solidFill>
                <a:highlight>
                  <a:srgbClr val="008000"/>
                </a:highlight>
              </a:rPr>
              <a:t> Mitgliederversammlung 14. Mai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ED88805-C54F-4EC1-9F86-DF9083BC1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36682"/>
              </p:ext>
            </p:extLst>
          </p:nvPr>
        </p:nvGraphicFramePr>
        <p:xfrm>
          <a:off x="1507067" y="601133"/>
          <a:ext cx="7462170" cy="5612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753">
                  <a:extLst>
                    <a:ext uri="{9D8B030D-6E8A-4147-A177-3AD203B41FA5}">
                      <a16:colId xmlns:a16="http://schemas.microsoft.com/office/drawing/2014/main" val="3382962376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1477276430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1225805719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3506349127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115809206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2912517647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16802715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1270140853"/>
                    </a:ext>
                  </a:extLst>
                </a:gridCol>
                <a:gridCol w="668753">
                  <a:extLst>
                    <a:ext uri="{9D8B030D-6E8A-4147-A177-3AD203B41FA5}">
                      <a16:colId xmlns:a16="http://schemas.microsoft.com/office/drawing/2014/main" val="990623675"/>
                    </a:ext>
                  </a:extLst>
                </a:gridCol>
                <a:gridCol w="858233">
                  <a:extLst>
                    <a:ext uri="{9D8B030D-6E8A-4147-A177-3AD203B41FA5}">
                      <a16:colId xmlns:a16="http://schemas.microsoft.com/office/drawing/2014/main" val="4136523490"/>
                    </a:ext>
                  </a:extLst>
                </a:gridCol>
              </a:tblGrid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Frauentorgraben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Grüze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4167535362"/>
                  </a:ext>
                </a:extLst>
              </a:tr>
              <a:tr h="43633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Miete Frauentorgraben 3  netto (wir sind Mwst.befreit bei Anmietung)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3.489,00 €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1.250,00 €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4115884888"/>
                  </a:ext>
                </a:extLst>
              </a:tr>
              <a:tr h="2309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Nebenkosten incl. Heizung/Mwst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1.250,00 €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210986960"/>
                  </a:ext>
                </a:extLst>
              </a:tr>
              <a:tr h="2222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Raumpflege 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300,00 €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1513134130"/>
                  </a:ext>
                </a:extLst>
              </a:tr>
              <a:tr h="436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Gesamtmiete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5.039,00 €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  <a:highlight>
                            <a:srgbClr val="FFFF00"/>
                          </a:highlight>
                        </a:rPr>
                        <a:t>1.690,00 €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834846234"/>
                  </a:ext>
                </a:extLst>
              </a:tr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1954202009"/>
                  </a:ext>
                </a:extLst>
              </a:tr>
              <a:tr h="4363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Abgeordnetenbüro Verena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-750,00 €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-500,00 €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3474443894"/>
                  </a:ext>
                </a:extLst>
              </a:tr>
              <a:tr h="2309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Abgeordnetenbüro Rebecca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-1.000,00 €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1252228910"/>
                  </a:ext>
                </a:extLst>
              </a:tr>
              <a:tr h="436335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Wegfall Miete Wahlparty/Winterfeier/JHV/Mven/Aufstell.vers  € 4500/12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-375,00 €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3474893754"/>
                  </a:ext>
                </a:extLst>
              </a:tr>
              <a:tr h="230986">
                <a:tc gridSpan="7"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</a:rPr>
                        <a:t>Voraussichtliche monatliche Untervermietung an die LGS 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-250,00 €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1985335073"/>
                  </a:ext>
                </a:extLst>
              </a:tr>
              <a:tr h="230986">
                <a:tc gridSpan="7"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392098341"/>
                  </a:ext>
                </a:extLst>
              </a:tr>
              <a:tr h="436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Mietanteil KV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2.664,00 €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1.190,00 €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267003226"/>
                  </a:ext>
                </a:extLst>
              </a:tr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538359347"/>
                  </a:ext>
                </a:extLst>
              </a:tr>
              <a:tr h="230986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Monatliche Mehrbelastung (i.Vgl. zum Grüze)  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1.474,00 €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824926469"/>
                  </a:ext>
                </a:extLst>
              </a:tr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p.a.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17.688,00 €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1387819732"/>
                  </a:ext>
                </a:extLst>
              </a:tr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3073982925"/>
                  </a:ext>
                </a:extLst>
              </a:tr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1196982692"/>
                  </a:ext>
                </a:extLst>
              </a:tr>
              <a:tr h="436335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Aktueller Mehrbetrag Mitgliedsbeitrag i.Vgl. zum Vorjahr n. Beitragsabführung LGS/BGS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60.000,00 €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3521320348"/>
                  </a:ext>
                </a:extLst>
              </a:tr>
              <a:tr h="230986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1" marR="6461" marT="6461" marB="0" anchor="b"/>
                </a:tc>
                <a:extLst>
                  <a:ext uri="{0D108BD9-81ED-4DB2-BD59-A6C34878D82A}">
                    <a16:rowId xmlns:a16="http://schemas.microsoft.com/office/drawing/2014/main" val="2696649947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B6415FD-09F6-4154-BDA0-511992012622}"/>
              </a:ext>
            </a:extLst>
          </p:cNvPr>
          <p:cNvSpPr txBox="1"/>
          <p:nvPr/>
        </p:nvSpPr>
        <p:spPr>
          <a:xfrm>
            <a:off x="9880600" y="1862667"/>
            <a:ext cx="188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Kalkulation</a:t>
            </a:r>
          </a:p>
        </p:txBody>
      </p:sp>
    </p:spTree>
    <p:extLst>
      <p:ext uri="{BB962C8B-B14F-4D97-AF65-F5344CB8AC3E}">
        <p14:creationId xmlns:p14="http://schemas.microsoft.com/office/powerpoint/2010/main" val="140673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CF6E521-87AE-4323-A7A5-415A6CB57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9201736" cy="69013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1142AAA-0F6A-43E7-8F15-2C213C1E9EE4}"/>
              </a:ext>
            </a:extLst>
          </p:cNvPr>
          <p:cNvSpPr txBox="1"/>
          <p:nvPr/>
        </p:nvSpPr>
        <p:spPr>
          <a:xfrm>
            <a:off x="9495691" y="2048608"/>
            <a:ext cx="257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Eingangsbereich unten</a:t>
            </a:r>
          </a:p>
        </p:txBody>
      </p:sp>
    </p:spTree>
    <p:extLst>
      <p:ext uri="{BB962C8B-B14F-4D97-AF65-F5344CB8AC3E}">
        <p14:creationId xmlns:p14="http://schemas.microsoft.com/office/powerpoint/2010/main" val="40920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F3FC5AA-77CC-4CF5-875C-72C07C04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2" y="8148"/>
            <a:ext cx="8852875" cy="684985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E9EBBF-997B-4213-B56B-6FCCD28E243E}"/>
              </a:ext>
            </a:extLst>
          </p:cNvPr>
          <p:cNvSpPr txBox="1"/>
          <p:nvPr/>
        </p:nvSpPr>
        <p:spPr>
          <a:xfrm>
            <a:off x="9513277" y="2004646"/>
            <a:ext cx="267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Eingangsbereich oben</a:t>
            </a:r>
          </a:p>
        </p:txBody>
      </p:sp>
    </p:spTree>
    <p:extLst>
      <p:ext uri="{BB962C8B-B14F-4D97-AF65-F5344CB8AC3E}">
        <p14:creationId xmlns:p14="http://schemas.microsoft.com/office/powerpoint/2010/main" val="38337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46FF549-E62E-468D-BD45-778AAB288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DBEC7D-786F-4E0F-848E-E6EE4B3CF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88" y="1041400"/>
            <a:ext cx="2758545" cy="49040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4C1119-9D82-4C95-AC86-8E4679C78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8837" y="1913467"/>
            <a:ext cx="4973217" cy="3429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D794FF7-8246-4E1B-8D94-FCB18493B362}"/>
              </a:ext>
            </a:extLst>
          </p:cNvPr>
          <p:cNvSpPr txBox="1"/>
          <p:nvPr/>
        </p:nvSpPr>
        <p:spPr>
          <a:xfrm>
            <a:off x="4466492" y="6163408"/>
            <a:ext cx="201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Serverraum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B658BE-0A18-4430-A958-0CB1EF04B643}"/>
              </a:ext>
            </a:extLst>
          </p:cNvPr>
          <p:cNvSpPr txBox="1"/>
          <p:nvPr/>
        </p:nvSpPr>
        <p:spPr>
          <a:xfrm>
            <a:off x="4138188" y="167054"/>
            <a:ext cx="113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Flur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083B5C-C73D-4D02-8C85-D07F639C73B0}"/>
              </a:ext>
            </a:extLst>
          </p:cNvPr>
          <p:cNvSpPr txBox="1"/>
          <p:nvPr/>
        </p:nvSpPr>
        <p:spPr>
          <a:xfrm>
            <a:off x="9038492" y="5591908"/>
            <a:ext cx="181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Büroraum</a:t>
            </a:r>
          </a:p>
        </p:txBody>
      </p:sp>
    </p:spTree>
    <p:extLst>
      <p:ext uri="{BB962C8B-B14F-4D97-AF65-F5344CB8AC3E}">
        <p14:creationId xmlns:p14="http://schemas.microsoft.com/office/powerpoint/2010/main" val="243407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9E0424-84CF-481A-A203-1605DA65D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52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B8291A-1909-451D-8847-2CBF21B07529}"/>
              </a:ext>
            </a:extLst>
          </p:cNvPr>
          <p:cNvSpPr txBox="1"/>
          <p:nvPr/>
        </p:nvSpPr>
        <p:spPr>
          <a:xfrm>
            <a:off x="8906933" y="1718733"/>
            <a:ext cx="310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470F30"/>
                </a:solidFill>
                <a:highlight>
                  <a:srgbClr val="FFFF00"/>
                </a:highlight>
              </a:rPr>
              <a:t>Highlight: </a:t>
            </a:r>
          </a:p>
          <a:p>
            <a:r>
              <a:rPr lang="de-DE" dirty="0">
                <a:solidFill>
                  <a:srgbClr val="470F30"/>
                </a:solidFill>
              </a:rPr>
              <a:t>teilbarer Versammlungsraum für über 100 Personen, 2 </a:t>
            </a:r>
            <a:r>
              <a:rPr lang="de-DE" dirty="0" err="1">
                <a:solidFill>
                  <a:srgbClr val="470F30"/>
                </a:solidFill>
              </a:rPr>
              <a:t>Beamer</a:t>
            </a:r>
            <a:r>
              <a:rPr lang="de-DE" dirty="0">
                <a:solidFill>
                  <a:srgbClr val="470F30"/>
                </a:solidFill>
              </a:rPr>
              <a:t> und Leinwände, Klimaanlage…..</a:t>
            </a:r>
          </a:p>
        </p:txBody>
      </p:sp>
    </p:spTree>
    <p:extLst>
      <p:ext uri="{BB962C8B-B14F-4D97-AF65-F5344CB8AC3E}">
        <p14:creationId xmlns:p14="http://schemas.microsoft.com/office/powerpoint/2010/main" val="27203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ACA109A-DB97-4B62-A138-63D57B8BD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" y="0"/>
            <a:ext cx="9714089" cy="686576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82A947F-E683-48F5-9598-D7768F730DB5}"/>
              </a:ext>
            </a:extLst>
          </p:cNvPr>
          <p:cNvSpPr txBox="1"/>
          <p:nvPr/>
        </p:nvSpPr>
        <p:spPr>
          <a:xfrm>
            <a:off x="9637672" y="2191170"/>
            <a:ext cx="3107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/>
              <a:t>Blick auf die Altstadt</a:t>
            </a:r>
          </a:p>
          <a:p>
            <a:endParaRPr lang="de-DE" dirty="0"/>
          </a:p>
          <a:p>
            <a:r>
              <a:rPr lang="de-DE" dirty="0"/>
              <a:t>   Energiebilanz:</a:t>
            </a:r>
          </a:p>
          <a:p>
            <a:r>
              <a:rPr lang="de-DE" dirty="0"/>
              <a:t>   3-fachvergl. Fenster</a:t>
            </a:r>
          </a:p>
          <a:p>
            <a:r>
              <a:rPr lang="de-DE" dirty="0"/>
              <a:t>   82,30 </a:t>
            </a:r>
            <a:r>
              <a:rPr lang="de-DE" dirty="0" err="1"/>
              <a:t>kwh</a:t>
            </a:r>
            <a:r>
              <a:rPr lang="de-DE" dirty="0"/>
              <a:t> (m2 a) </a:t>
            </a:r>
            <a:r>
              <a:rPr lang="de-DE" dirty="0" err="1"/>
              <a:t>Kl.C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35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D3D03A-BD12-4431-9F3A-2F31A3538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74" y="0"/>
            <a:ext cx="639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3DECBF-D837-4D83-A45A-64EB31304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95" y="0"/>
            <a:ext cx="6098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0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EDBD5AB-A18D-46D0-B32F-074155F44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82" y="0"/>
            <a:ext cx="3260235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FB4C6D4-3833-405C-9A8F-DF5CAB9244CA}"/>
              </a:ext>
            </a:extLst>
          </p:cNvPr>
          <p:cNvSpPr txBox="1"/>
          <p:nvPr/>
        </p:nvSpPr>
        <p:spPr>
          <a:xfrm>
            <a:off x="8322733" y="1625600"/>
            <a:ext cx="29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92D050"/>
                </a:solidFill>
                <a:highlight>
                  <a:srgbClr val="F1F0EF"/>
                </a:highlight>
              </a:rPr>
              <a:t>Abgeordnetenbüros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F0000"/>
                </a:solidFill>
              </a:rPr>
              <a:t>KV-Büro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FFF00"/>
                </a:solidFill>
                <a:highlight>
                  <a:srgbClr val="C0C0C0"/>
                </a:highlight>
              </a:rPr>
              <a:t>GJ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Versammlungsraum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7030A0"/>
                </a:solidFill>
              </a:rPr>
              <a:t>Küche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bg1">
                    <a:lumMod val="10000"/>
                  </a:schemeClr>
                </a:solidFill>
              </a:rPr>
              <a:t>WC, Flur</a:t>
            </a:r>
          </a:p>
        </p:txBody>
      </p:sp>
    </p:spTree>
    <p:extLst>
      <p:ext uri="{BB962C8B-B14F-4D97-AF65-F5344CB8AC3E}">
        <p14:creationId xmlns:p14="http://schemas.microsoft.com/office/powerpoint/2010/main" val="1719459376"/>
      </p:ext>
    </p:extLst>
  </p:cSld>
  <p:clrMapOvr>
    <a:masterClrMapping/>
  </p:clrMapOvr>
</p:sld>
</file>

<file path=ppt/theme/theme1.xml><?xml version="1.0" encoding="utf-8"?>
<a:theme xmlns:a="http://schemas.openxmlformats.org/drawingml/2006/main" name="S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nd">
  <a:themeElements>
    <a:clrScheme name="Grundlagendesign">
      <a:dk1>
        <a:srgbClr val="005538"/>
      </a:dk1>
      <a:lt1>
        <a:srgbClr val="F5F1E9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Breitbild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GrueneType Black Cond Italic</vt:lpstr>
      <vt:lpstr>PT Sans</vt:lpstr>
      <vt:lpstr>PT Sans Regular</vt:lpstr>
      <vt:lpstr>Symbol</vt:lpstr>
      <vt:lpstr>Wingdings</vt:lpstr>
      <vt:lpstr>Sand</vt:lpstr>
      <vt:lpstr>2_Benutzerdefiniertes Design</vt:lpstr>
      <vt:lpstr>Sand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BÜNDNIS 90/DIE GRÜNEN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Max Heinemann</dc:creator>
  <dc:description/>
  <cp:lastModifiedBy>Jörg Lipp</cp:lastModifiedBy>
  <cp:revision>89</cp:revision>
  <dcterms:created xsi:type="dcterms:W3CDTF">2023-09-12T08:38:06Z</dcterms:created>
  <dcterms:modified xsi:type="dcterms:W3CDTF">2025-05-19T09:32:20Z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Benutzerdefiniert</vt:lpwstr>
  </property>
  <property fmtid="{D5CDD505-2E9C-101B-9397-08002B2CF9AE}" pid="4" name="Slides">
    <vt:r8>11</vt:r8>
  </property>
</Properties>
</file>