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7" r:id="rId2"/>
  </p:sldMasterIdLst>
  <p:notesMasterIdLst>
    <p:notesMasterId r:id="rId7"/>
  </p:notesMasterIdLst>
  <p:sldIdLst>
    <p:sldId id="259" r:id="rId3"/>
    <p:sldId id="266" r:id="rId4"/>
    <p:sldId id="320" r:id="rId5"/>
    <p:sldId id="32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E02"/>
    <a:srgbClr val="B8EA76"/>
    <a:srgbClr val="015555"/>
    <a:srgbClr val="E709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6751"/>
  </p:normalViewPr>
  <p:slideViewPr>
    <p:cSldViewPr snapToGrid="0">
      <p:cViewPr varScale="1">
        <p:scale>
          <a:sx n="113" d="100"/>
          <a:sy n="113" d="100"/>
        </p:scale>
        <p:origin x="47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Folie mittels Klicken verschieben</a:t>
            </a:r>
          </a:p>
        </p:txBody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Format der Notizen mittels Klicken bearbeiten</a:t>
            </a:r>
          </a:p>
        </p:txBody>
      </p:sp>
      <p:sp>
        <p:nvSpPr>
          <p:cNvPr id="39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&lt;Kopfzeile&gt;</a:t>
            </a:r>
          </a:p>
        </p:txBody>
      </p:sp>
      <p:sp>
        <p:nvSpPr>
          <p:cNvPr id="399" name="PlaceHolder 4"/>
          <p:cNvSpPr>
            <a:spLocks noGrp="1"/>
          </p:cNvSpPr>
          <p:nvPr>
            <p:ph type="dt" idx="2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&lt;Datum/Uhrzeit&gt;</a:t>
            </a:r>
          </a:p>
        </p:txBody>
      </p:sp>
      <p:sp>
        <p:nvSpPr>
          <p:cNvPr id="400" name="PlaceHolder 5"/>
          <p:cNvSpPr>
            <a:spLocks noGrp="1"/>
          </p:cNvSpPr>
          <p:nvPr>
            <p:ph type="ftr" idx="2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&lt;Fußzeile&gt;</a:t>
            </a:r>
          </a:p>
        </p:txBody>
      </p:sp>
      <p:sp>
        <p:nvSpPr>
          <p:cNvPr id="401" name="PlaceHolder 6"/>
          <p:cNvSpPr>
            <a:spLocks noGrp="1"/>
          </p:cNvSpPr>
          <p:nvPr>
            <p:ph type="sldNum" idx="2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fld id="{4C3F94F0-0E43-4967-85A8-5BF011D7A518}" type="slidenum">
              <a:rPr lang="de-DE" sz="1400" b="0" strike="noStrike" spc="-1">
                <a:solidFill>
                  <a:srgbClr val="000000"/>
                </a:solidFill>
                <a:latin typeface="Calibri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6E864-F258-A8C0-0B1F-44DD58D7E8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98BB6F1-D200-9674-1051-D928F39BEA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4EDB65D-56BD-9369-E01C-EF73FB5B9D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0AD8D1-0509-60C3-C82E-01F1C89B01D5}"/>
              </a:ext>
            </a:extLst>
          </p:cNvPr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pPr algn="r">
              <a:buNone/>
            </a:pPr>
            <a:fld id="{4C3F94F0-0E43-4967-85A8-5BF011D7A518}" type="slidenum">
              <a:rPr lang="de-DE" sz="1400" b="0" strike="noStrike" spc="-1" smtClean="0">
                <a:solidFill>
                  <a:srgbClr val="000000"/>
                </a:solidFill>
                <a:latin typeface="Calibri"/>
              </a:rPr>
              <a:t>2</a:t>
            </a:fld>
            <a:endParaRPr lang="de-DE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431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D5C2B78-FD31-4B0F-B899-9D849759AD75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F5B8EA-C907-445E-8752-136517571889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06C453A-EA90-4C3B-A2A0-2B368CAF89E6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288CBA3-5988-46CF-AE74-292D879E292F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25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ABDB716-37D6-46DD-9E74-273E3C536308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7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212596B-D3B2-4E39-A2CD-AC32A12C1F72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18439E6-9338-49AC-BDE9-690559E7FA04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EC7D77E-0299-455F-B4DF-AF63CB465313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962C9A-D920-4ACA-8089-20EC5BD462AC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7BEC36D-0EA4-44A7-A5B2-08FE58C5B2AC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BE9776A-F1B8-410A-8FC7-F5967A232776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A95CA10-AFD0-4218-B42D-ED5B3A5947DA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1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6"/>
          <p:cNvSpPr/>
          <p:nvPr/>
        </p:nvSpPr>
        <p:spPr>
          <a:xfrm>
            <a:off x="0" y="-42334"/>
            <a:ext cx="12191760" cy="949680"/>
          </a:xfrm>
          <a:prstGeom prst="rect">
            <a:avLst/>
          </a:prstGeom>
          <a:solidFill>
            <a:srgbClr val="005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1800" b="0" strike="noStrike" spc="-1">
              <a:solidFill>
                <a:schemeClr val="lt1"/>
              </a:solidFill>
              <a:latin typeface="PT Sans Regular"/>
            </a:endParaRPr>
          </a:p>
        </p:txBody>
      </p:sp>
      <p:pic>
        <p:nvPicPr>
          <p:cNvPr id="9" name="Grafik 8"/>
          <p:cNvPicPr/>
          <p:nvPr/>
        </p:nvPicPr>
        <p:blipFill>
          <a:blip r:embed="rId15"/>
          <a:stretch/>
        </p:blipFill>
        <p:spPr>
          <a:xfrm>
            <a:off x="11413080" y="165960"/>
            <a:ext cx="613080" cy="61812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8080" y="763560"/>
            <a:ext cx="10515240" cy="56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5500" b="0" strike="noStrike" spc="-1">
                <a:solidFill>
                  <a:srgbClr val="005538"/>
                </a:solidFill>
                <a:latin typeface="GrueneType Black Cond Italic"/>
              </a:rPr>
              <a:t>Mastertitelformat bearbeiten</a:t>
            </a:r>
            <a:endParaRPr lang="de-DE" sz="5500" b="0" strike="noStrike" spc="-1">
              <a:solidFill>
                <a:srgbClr val="005538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88960" y="1825560"/>
            <a:ext cx="10989360" cy="3898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5538"/>
                </a:solidFill>
                <a:latin typeface="PT Sans"/>
              </a:rPr>
              <a:t>Mastertextformat bearbeiten</a:t>
            </a:r>
            <a:endParaRPr lang="de-DE" sz="2400" b="0" strike="noStrike" spc="-1">
              <a:solidFill>
                <a:srgbClr val="005538"/>
              </a:solidFill>
              <a:latin typeface="PT Sans Regular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5538"/>
                </a:solidFill>
                <a:latin typeface="PT Sans"/>
              </a:rPr>
              <a:t>Zweite Ebene</a:t>
            </a:r>
            <a:endParaRPr lang="de-DE" sz="2400" b="0" strike="noStrike" spc="-1">
              <a:solidFill>
                <a:srgbClr val="005538"/>
              </a:solidFill>
              <a:latin typeface="PT Sans Regular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5538"/>
                </a:solidFill>
                <a:latin typeface="PT Sans"/>
              </a:rPr>
              <a:t>Dritte Ebene</a:t>
            </a:r>
            <a:endParaRPr lang="de-DE" sz="2400" b="0" strike="noStrike" spc="-1">
              <a:solidFill>
                <a:srgbClr val="005538"/>
              </a:solidFill>
              <a:latin typeface="PT Sans Regular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5538"/>
                </a:solidFill>
                <a:latin typeface="PT Sans"/>
              </a:rPr>
              <a:t>Vierte Ebene</a:t>
            </a:r>
            <a:endParaRPr lang="de-DE" sz="2400" b="0" strike="noStrike" spc="-1">
              <a:solidFill>
                <a:srgbClr val="005538"/>
              </a:solidFill>
              <a:latin typeface="PT Sans Regular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5538"/>
              </a:buClr>
              <a:buFont typeface="Arial"/>
              <a:buChar char="•"/>
            </a:pPr>
            <a:r>
              <a:rPr lang="de-DE" sz="2400" b="0" strike="noStrike" spc="-1">
                <a:solidFill>
                  <a:srgbClr val="005538"/>
                </a:solidFill>
                <a:latin typeface="PT Sans"/>
              </a:rPr>
              <a:t>Fünfte Ebene</a:t>
            </a:r>
            <a:endParaRPr lang="de-DE" sz="24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>
          <a:xfrm>
            <a:off x="58896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90000" bIns="0" anchor="ctr">
            <a:noAutofit/>
          </a:bodyPr>
          <a:lstStyle>
            <a:lvl1pPr>
              <a:lnSpc>
                <a:spcPct val="100000"/>
              </a:lnSpc>
              <a:buNone/>
              <a:defRPr lang="de-DE" sz="1200" b="0" strike="noStrike" spc="-1">
                <a:solidFill>
                  <a:srgbClr val="005538"/>
                </a:solidFill>
                <a:latin typeface="PT Sans Regular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0" strike="noStrike" spc="-1">
                <a:solidFill>
                  <a:srgbClr val="005538"/>
                </a:solidFill>
                <a:latin typeface="PT Sans Regular"/>
              </a:rPr>
              <a:t>&lt;Datum/Uhrzeit&gt;</a:t>
            </a:r>
            <a:endParaRPr lang="de-DE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>
          <a:xfrm>
            <a:off x="588960" y="5991120"/>
            <a:ext cx="1098936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ct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&lt;Fußzeile&gt;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>
          <a:xfrm>
            <a:off x="883512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de-DE" sz="1200" b="0" strike="noStrike" spc="-1">
                <a:solidFill>
                  <a:srgbClr val="005538"/>
                </a:solidFill>
                <a:latin typeface="PT Sans Regular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45C6306-FBB5-4C6E-BEA6-BE8515D6805B}" type="slidenum">
              <a:rPr lang="de-DE" sz="1200" b="0" strike="noStrike" spc="-1">
                <a:solidFill>
                  <a:srgbClr val="005538"/>
                </a:solidFill>
                <a:latin typeface="PT Sans Regular"/>
              </a:rPr>
              <a:t>‹Nr.›</a:t>
            </a:fld>
            <a:endParaRPr lang="de-DE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1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hteck 6"/>
          <p:cNvSpPr/>
          <p:nvPr/>
        </p:nvSpPr>
        <p:spPr>
          <a:xfrm>
            <a:off x="0" y="0"/>
            <a:ext cx="12191760" cy="949680"/>
          </a:xfrm>
          <a:prstGeom prst="rect">
            <a:avLst/>
          </a:prstGeom>
          <a:solidFill>
            <a:srgbClr val="005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1800" b="0" strike="noStrike" spc="-1">
              <a:solidFill>
                <a:schemeClr val="lt1"/>
              </a:solidFill>
              <a:latin typeface="PT Sans Regular"/>
            </a:endParaRPr>
          </a:p>
        </p:txBody>
      </p:sp>
      <p:pic>
        <p:nvPicPr>
          <p:cNvPr id="132" name="Grafik 8"/>
          <p:cNvPicPr/>
          <p:nvPr/>
        </p:nvPicPr>
        <p:blipFill>
          <a:blip r:embed="rId14"/>
          <a:stretch/>
        </p:blipFill>
        <p:spPr>
          <a:xfrm>
            <a:off x="11413080" y="165960"/>
            <a:ext cx="613080" cy="618120"/>
          </a:xfrm>
          <a:prstGeom prst="rect">
            <a:avLst/>
          </a:prstGeom>
          <a:ln w="0">
            <a:noFill/>
          </a:ln>
        </p:spPr>
      </p:pic>
      <p:sp>
        <p:nvSpPr>
          <p:cNvPr id="133" name="Rechteck 6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005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1800" b="0" strike="noStrike" spc="-1">
              <a:solidFill>
                <a:schemeClr val="lt1"/>
              </a:solidFill>
              <a:latin typeface="PT Sans Regular"/>
            </a:endParaRPr>
          </a:p>
        </p:txBody>
      </p:sp>
      <p:sp>
        <p:nvSpPr>
          <p:cNvPr id="134" name="PlaceHolder 1"/>
          <p:cNvSpPr>
            <a:spLocks noGrp="1"/>
          </p:cNvSpPr>
          <p:nvPr>
            <p:ph type="body"/>
          </p:nvPr>
        </p:nvSpPr>
        <p:spPr>
          <a:xfrm>
            <a:off x="587520" y="5748480"/>
            <a:ext cx="4886280" cy="32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1800" b="0" strike="noStrike" spc="-1">
                <a:solidFill>
                  <a:srgbClr val="F5F1E9"/>
                </a:solidFill>
                <a:latin typeface="PT Sans Regular"/>
              </a:rPr>
              <a:t>Datum</a:t>
            </a:r>
            <a:endParaRPr lang="de-DE" sz="1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717960" y="5734080"/>
            <a:ext cx="4886280" cy="32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1800" b="0" strike="noStrike" spc="-1">
                <a:solidFill>
                  <a:srgbClr val="F5F1E9"/>
                </a:solidFill>
                <a:latin typeface="PT Sans Regular"/>
              </a:rPr>
              <a:t>Vorname Nachname</a:t>
            </a:r>
            <a:endParaRPr lang="de-DE" sz="1800" b="0" strike="noStrike" spc="-1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6058080" y="0"/>
            <a:ext cx="6133680" cy="4965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5538"/>
                </a:solidFill>
                <a:latin typeface="PT Sans Regular"/>
              </a:rPr>
              <a:t>Format des Gliederungstextes durch Klicken bearbeiten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Zweite Gliederungsebene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Dritte Gliederungsebene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Vierte Gliederungsebene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Fünfte Gliederungsebene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Sechste Gliederungsebene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Siebte Gliederungsebene</a:t>
            </a:r>
          </a:p>
        </p:txBody>
      </p:sp>
      <p:sp>
        <p:nvSpPr>
          <p:cNvPr id="13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rgbClr val="005538"/>
                </a:solidFill>
                <a:latin typeface="Calibri"/>
              </a:rPr>
              <a:t>Format des Titeltextes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" name="Bildplatzhalter 12"/>
          <p:cNvPicPr/>
          <p:nvPr/>
        </p:nvPicPr>
        <p:blipFill>
          <a:blip r:embed="rId2"/>
          <a:srcRect l="6545" r="6545"/>
          <a:stretch/>
        </p:blipFill>
        <p:spPr>
          <a:xfrm>
            <a:off x="6058080" y="0"/>
            <a:ext cx="6133680" cy="4965480"/>
          </a:xfrm>
          <a:prstGeom prst="rect">
            <a:avLst/>
          </a:prstGeom>
          <a:ln w="0">
            <a:noFill/>
          </a:ln>
        </p:spPr>
      </p:pic>
      <p:pic>
        <p:nvPicPr>
          <p:cNvPr id="420" name="Grafik 11"/>
          <p:cNvPicPr/>
          <p:nvPr/>
        </p:nvPicPr>
        <p:blipFill>
          <a:blip r:embed="rId3"/>
          <a:stretch/>
        </p:blipFill>
        <p:spPr>
          <a:xfrm>
            <a:off x="-2353320" y="-1040040"/>
            <a:ext cx="5851440" cy="5897160"/>
          </a:xfrm>
          <a:prstGeom prst="rect">
            <a:avLst/>
          </a:prstGeom>
          <a:ln w="0">
            <a:noFill/>
          </a:ln>
        </p:spPr>
      </p:pic>
      <p:sp>
        <p:nvSpPr>
          <p:cNvPr id="421" name="Parallelogramm 3"/>
          <p:cNvSpPr/>
          <p:nvPr/>
        </p:nvSpPr>
        <p:spPr>
          <a:xfrm>
            <a:off x="1885186" y="1961110"/>
            <a:ext cx="6406855" cy="1302120"/>
          </a:xfrm>
          <a:prstGeom prst="parallelogram">
            <a:avLst>
              <a:gd name="adj" fmla="val 21310"/>
            </a:avLst>
          </a:prstGeom>
          <a:solidFill>
            <a:srgbClr val="8AB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1800" b="0" strike="noStrike" spc="-1">
              <a:solidFill>
                <a:schemeClr val="lt1"/>
              </a:solidFill>
              <a:latin typeface="PT Sans Regular"/>
            </a:endParaRPr>
          </a:p>
        </p:txBody>
      </p:sp>
      <p:sp>
        <p:nvSpPr>
          <p:cNvPr id="422" name="Titel 1"/>
          <p:cNvSpPr/>
          <p:nvPr/>
        </p:nvSpPr>
        <p:spPr>
          <a:xfrm>
            <a:off x="2509919" y="1981800"/>
            <a:ext cx="6473881" cy="1192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8000" spc="-1" dirty="0">
                <a:solidFill>
                  <a:srgbClr val="005538"/>
                </a:solidFill>
                <a:latin typeface="GrueneType Black Cond Italic"/>
              </a:rPr>
              <a:t>Organisation</a:t>
            </a:r>
            <a:endParaRPr lang="de-DE" sz="8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3" name="Parallelogramm 7"/>
          <p:cNvSpPr/>
          <p:nvPr/>
        </p:nvSpPr>
        <p:spPr>
          <a:xfrm>
            <a:off x="863822" y="3122244"/>
            <a:ext cx="10031340" cy="1302120"/>
          </a:xfrm>
          <a:prstGeom prst="parallelogram">
            <a:avLst>
              <a:gd name="adj" fmla="val 2131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1800" b="0" strike="noStrike" spc="-1" dirty="0">
              <a:solidFill>
                <a:srgbClr val="005538"/>
              </a:solidFill>
              <a:latin typeface="PT Sans Regular"/>
            </a:endParaRPr>
          </a:p>
        </p:txBody>
      </p:sp>
      <p:sp>
        <p:nvSpPr>
          <p:cNvPr id="424" name="Titel 1"/>
          <p:cNvSpPr/>
          <p:nvPr/>
        </p:nvSpPr>
        <p:spPr>
          <a:xfrm>
            <a:off x="1532159" y="3284280"/>
            <a:ext cx="9198045" cy="99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72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4000" b="0" strike="noStrike" spc="-1" dirty="0">
                <a:solidFill>
                  <a:srgbClr val="000000"/>
                </a:solidFill>
                <a:latin typeface="Calibri"/>
              </a:rPr>
              <a:t>Büroumzug Juni/Juli/August </a:t>
            </a:r>
          </a:p>
        </p:txBody>
      </p:sp>
      <p:sp>
        <p:nvSpPr>
          <p:cNvPr id="425" name="Parallelogramm 9"/>
          <p:cNvSpPr/>
          <p:nvPr/>
        </p:nvSpPr>
        <p:spPr>
          <a:xfrm>
            <a:off x="2294280" y="4322796"/>
            <a:ext cx="2213280" cy="695880"/>
          </a:xfrm>
          <a:prstGeom prst="parallelogram">
            <a:avLst>
              <a:gd name="adj" fmla="val 2131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1800" b="0" strike="noStrike" spc="-1">
              <a:solidFill>
                <a:schemeClr val="lt1"/>
              </a:solidFill>
              <a:latin typeface="PT Sans Regular"/>
            </a:endParaRPr>
          </a:p>
        </p:txBody>
      </p:sp>
      <p:sp>
        <p:nvSpPr>
          <p:cNvPr id="426" name="Titel 1"/>
          <p:cNvSpPr/>
          <p:nvPr/>
        </p:nvSpPr>
        <p:spPr>
          <a:xfrm>
            <a:off x="2509920" y="4433400"/>
            <a:ext cx="5943240" cy="505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4700" b="0" strike="noStrike" spc="-1" dirty="0">
                <a:solidFill>
                  <a:srgbClr val="005538"/>
                </a:solidFill>
                <a:latin typeface="GrueneType Black Cond Italic"/>
              </a:rPr>
              <a:t>KV </a:t>
            </a:r>
            <a:r>
              <a:rPr lang="de-DE" sz="4700" b="0" strike="noStrike" spc="-1" dirty="0" err="1">
                <a:solidFill>
                  <a:srgbClr val="005538"/>
                </a:solidFill>
                <a:latin typeface="GrueneType Black Cond Italic"/>
              </a:rPr>
              <a:t>Nbg</a:t>
            </a:r>
            <a:endParaRPr lang="de-DE" sz="47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0F57F-E7E0-3B8A-2E98-23A15610A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9A0F6C-47DE-5EB1-5970-9C7D18F6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395" y="-115983"/>
            <a:ext cx="10972440" cy="1144800"/>
          </a:xfrm>
        </p:spPr>
        <p:txBody>
          <a:bodyPr/>
          <a:lstStyle/>
          <a:p>
            <a:r>
              <a:rPr lang="de-DE" sz="3200" dirty="0">
                <a:solidFill>
                  <a:schemeClr val="bg2"/>
                </a:solidFill>
              </a:rPr>
              <a:t>Milestones </a:t>
            </a:r>
            <a:r>
              <a:rPr lang="de-DE" sz="2800" dirty="0">
                <a:solidFill>
                  <a:schemeClr val="bg1"/>
                </a:solidFill>
              </a:rPr>
              <a:t>Frauentorgraben 3</a:t>
            </a:r>
            <a:endParaRPr lang="de-DE" sz="1400" dirty="0">
              <a:solidFill>
                <a:schemeClr val="accent4"/>
              </a:solidFill>
            </a:endParaRPr>
          </a:p>
        </p:txBody>
      </p:sp>
      <p:sp>
        <p:nvSpPr>
          <p:cNvPr id="4" name="Rechteck 3" descr="Hierarchieebene 2, Element 1">
            <a:extLst>
              <a:ext uri="{FF2B5EF4-FFF2-40B4-BE49-F238E27FC236}">
                <a16:creationId xmlns:a16="http://schemas.microsoft.com/office/drawing/2014/main" id="{51492395-9286-7A50-9D25-26AD18C86DD9}"/>
              </a:ext>
            </a:extLst>
          </p:cNvPr>
          <p:cNvSpPr/>
          <p:nvPr/>
        </p:nvSpPr>
        <p:spPr>
          <a:xfrm>
            <a:off x="383107" y="1280254"/>
            <a:ext cx="3398711" cy="515503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b="1" dirty="0">
                <a:solidFill>
                  <a:schemeClr val="tx1"/>
                </a:solidFill>
                <a:latin typeface="+mj-lt"/>
              </a:rPr>
              <a:t>Juni 2025</a:t>
            </a:r>
            <a:endParaRPr lang="de-DE" sz="1000" dirty="0">
              <a:solidFill>
                <a:schemeClr val="tx1"/>
              </a:solidFill>
              <a:latin typeface="+mj-lt"/>
            </a:endParaRP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Schlüsselübergabe</a:t>
            </a:r>
            <a:r>
              <a:rPr lang="de-DE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+mj-lt"/>
              </a:rPr>
              <a:t>Trockenbau Verena, evtl. Umbau Sanitär WC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Teppichreinigung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 err="1">
                <a:solidFill>
                  <a:schemeClr val="tx1"/>
                </a:solidFill>
                <a:latin typeface="+mj-lt"/>
              </a:rPr>
              <a:t>Schliessanlage</a:t>
            </a:r>
            <a:endParaRPr lang="de-DE" kern="1200" dirty="0">
              <a:solidFill>
                <a:schemeClr val="tx1"/>
              </a:solidFill>
              <a:latin typeface="+mj-lt"/>
            </a:endParaRP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Wände streichen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>
                <a:solidFill>
                  <a:schemeClr val="tx1"/>
                </a:solidFill>
                <a:latin typeface="+mj-lt"/>
              </a:rPr>
              <a:t>Technik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+mj-lt"/>
              </a:rPr>
              <a:t>Kisten packen</a:t>
            </a:r>
            <a:r>
              <a:rPr lang="de-DE" kern="12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Raumausstattung/Werbung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>
                <a:solidFill>
                  <a:schemeClr val="tx1"/>
                </a:solidFill>
                <a:latin typeface="+mj-lt"/>
              </a:rPr>
              <a:t>Möblierung</a:t>
            </a:r>
          </a:p>
          <a:p>
            <a:pPr marL="28575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+mj-lt"/>
              </a:rPr>
              <a:t>Kisten packen </a:t>
            </a:r>
          </a:p>
        </p:txBody>
      </p:sp>
      <p:sp>
        <p:nvSpPr>
          <p:cNvPr id="5" name="Rechteck 4" descr="Hierarchieebene 2, Element 1">
            <a:extLst>
              <a:ext uri="{FF2B5EF4-FFF2-40B4-BE49-F238E27FC236}">
                <a16:creationId xmlns:a16="http://schemas.microsoft.com/office/drawing/2014/main" id="{ED69D6E0-C1A7-48CA-496B-44EFA081EEF1}"/>
              </a:ext>
            </a:extLst>
          </p:cNvPr>
          <p:cNvSpPr/>
          <p:nvPr/>
        </p:nvSpPr>
        <p:spPr>
          <a:xfrm>
            <a:off x="4374485" y="1280254"/>
            <a:ext cx="3499516" cy="515503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b="1" dirty="0">
                <a:solidFill>
                  <a:schemeClr val="tx1"/>
                </a:solidFill>
                <a:latin typeface="+mj-lt"/>
              </a:rPr>
              <a:t>Juli 2025</a:t>
            </a:r>
          </a:p>
          <a:p>
            <a:pPr marL="342900" indent="-34290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>
                <a:solidFill>
                  <a:schemeClr val="tx1"/>
                </a:solidFill>
                <a:latin typeface="+mj-lt"/>
              </a:rPr>
              <a:t>Möblierung</a:t>
            </a:r>
            <a:endParaRPr lang="de-DE" dirty="0">
              <a:solidFill>
                <a:schemeClr val="tx1"/>
              </a:solidFill>
              <a:latin typeface="+mj-lt"/>
            </a:endParaRPr>
          </a:p>
          <a:p>
            <a:pPr marL="342900" lvl="0" indent="-34290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Technik</a:t>
            </a:r>
          </a:p>
          <a:p>
            <a:pPr marL="342900" lvl="0" indent="-34290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tx1"/>
                </a:solidFill>
                <a:latin typeface="+mj-lt"/>
              </a:rPr>
              <a:t>Schliessanlage</a:t>
            </a:r>
            <a:endParaRPr lang="de-DE" kern="1200" dirty="0">
              <a:solidFill>
                <a:schemeClr val="tx1"/>
              </a:solidFill>
              <a:latin typeface="+mj-lt"/>
            </a:endParaRPr>
          </a:p>
          <a:p>
            <a:pPr marL="342900" lvl="0" indent="-34290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Kisten packen</a:t>
            </a:r>
          </a:p>
          <a:p>
            <a:pPr marL="342900" lvl="0" indent="-34290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Raumausstattung/Werbung </a:t>
            </a:r>
          </a:p>
          <a:p>
            <a:pPr marL="342900" indent="-34290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+mj-lt"/>
              </a:rPr>
              <a:t>Trockenbau Verena, evtl. Umbau Sanitär WC</a:t>
            </a:r>
            <a:endParaRPr lang="de-DE" kern="1200" dirty="0">
              <a:solidFill>
                <a:schemeClr val="tx1"/>
              </a:solidFill>
              <a:latin typeface="+mj-lt"/>
            </a:endParaRPr>
          </a:p>
          <a:p>
            <a:pPr marL="342900" lvl="0" indent="-34290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kern="1200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marL="342900" lvl="0" indent="-34290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kern="1200" dirty="0">
              <a:solidFill>
                <a:schemeClr val="tx1"/>
              </a:solidFill>
              <a:ea typeface="+mn-ea"/>
              <a:cs typeface="+mn-cs"/>
            </a:endParaRPr>
          </a:p>
          <a:p>
            <a:pPr lvl="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hteck 5" descr="Hierarchieebene 2, Element 1">
            <a:extLst>
              <a:ext uri="{FF2B5EF4-FFF2-40B4-BE49-F238E27FC236}">
                <a16:creationId xmlns:a16="http://schemas.microsoft.com/office/drawing/2014/main" id="{05FB467B-C728-C745-B6C3-DAC242BB7FA8}"/>
              </a:ext>
            </a:extLst>
          </p:cNvPr>
          <p:cNvSpPr/>
          <p:nvPr/>
        </p:nvSpPr>
        <p:spPr>
          <a:xfrm>
            <a:off x="8466668" y="1280254"/>
            <a:ext cx="3499516" cy="513826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b="1" dirty="0">
                <a:solidFill>
                  <a:schemeClr val="tx1"/>
                </a:solidFill>
                <a:latin typeface="+mj-lt"/>
              </a:rPr>
              <a:t>          August</a:t>
            </a: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Umzug </a:t>
            </a: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Trockenbau Verena, evtl. Umbau Sanitär WC</a:t>
            </a: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Schliessanlage</a:t>
            </a:r>
            <a:endParaRPr lang="de-DE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marL="285750" indent="-2857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kern="12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+mn-ea"/>
                <a:cs typeface="+mn-cs"/>
              </a:rPr>
              <a:t>Raumausstattung/Werbung</a:t>
            </a:r>
          </a:p>
          <a:p>
            <a:pPr marL="285750" indent="-2857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Möblierung</a:t>
            </a:r>
            <a:r>
              <a:rPr lang="de-DE" kern="12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+mn-ea"/>
                <a:cs typeface="+mn-cs"/>
              </a:rPr>
              <a:t> </a:t>
            </a: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lvl="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dirty="0">
              <a:solidFill>
                <a:schemeClr val="tx1"/>
              </a:solidFill>
              <a:latin typeface="+mj-lt"/>
            </a:endParaRPr>
          </a:p>
          <a:p>
            <a:pPr marL="285750" lvl="0" indent="-2857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D55C76A-BBD4-4616-B089-298D70BF8BC7}"/>
              </a:ext>
            </a:extLst>
          </p:cNvPr>
          <p:cNvSpPr txBox="1"/>
          <p:nvPr/>
        </p:nvSpPr>
        <p:spPr>
          <a:xfrm>
            <a:off x="4578349" y="890317"/>
            <a:ext cx="3035301" cy="276999"/>
          </a:xfrm>
          <a:prstGeom prst="rect">
            <a:avLst/>
          </a:prstGeom>
          <a:solidFill>
            <a:srgbClr val="090E02"/>
          </a:solidFill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accent4"/>
                </a:solidFill>
              </a:rPr>
              <a:t>gelb hinterlegt = Monat der Fertigstellung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20785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SIMPLE PROJECT TIMELINE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39454"/>
              </p:ext>
            </p:extLst>
          </p:nvPr>
        </p:nvGraphicFramePr>
        <p:xfrm>
          <a:off x="241324" y="1059205"/>
          <a:ext cx="11529256" cy="4989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2429948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305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TASKS</a:t>
                      </a:r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Juni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Juli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August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Verantwortliche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Koordination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Teppichreinigung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Wände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streichen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Schliessanlage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Technik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Raumausstattung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Werbung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Möblierung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Kisten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packen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Umzug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Feustner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(Jörg)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Trockenbau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Verena,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Trock.bau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Umbau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Sanitär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Planung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Cengiz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/Jörg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754731" y="1448047"/>
            <a:ext cx="1393002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54731" y="1920382"/>
            <a:ext cx="1393002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745710" y="2367766"/>
            <a:ext cx="2755036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54731" y="2832589"/>
            <a:ext cx="2755036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745709" y="3305135"/>
            <a:ext cx="4074304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745709" y="3763940"/>
            <a:ext cx="4083219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736794" y="4222745"/>
            <a:ext cx="212471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5861511" y="4706309"/>
            <a:ext cx="1278468" cy="365760"/>
          </a:xfrm>
          <a:prstGeom prst="rect">
            <a:avLst/>
          </a:prstGeom>
          <a:solidFill>
            <a:srgbClr val="E709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2757061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855C6D0-2E0C-43D1-B33A-F4643F87EC80}"/>
              </a:ext>
            </a:extLst>
          </p:cNvPr>
          <p:cNvSpPr txBox="1"/>
          <p:nvPr/>
        </p:nvSpPr>
        <p:spPr>
          <a:xfrm>
            <a:off x="4509414" y="157381"/>
            <a:ext cx="2630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Zeitstrahl </a:t>
            </a:r>
          </a:p>
        </p:txBody>
      </p:sp>
      <p:sp>
        <p:nvSpPr>
          <p:cNvPr id="17" name="Rectangle 53">
            <a:extLst>
              <a:ext uri="{FF2B5EF4-FFF2-40B4-BE49-F238E27FC236}">
                <a16:creationId xmlns:a16="http://schemas.microsoft.com/office/drawing/2014/main" id="{AFF1FC3A-0FD1-4C76-996A-5D15E8DA14AD}"/>
              </a:ext>
            </a:extLst>
          </p:cNvPr>
          <p:cNvSpPr/>
          <p:nvPr/>
        </p:nvSpPr>
        <p:spPr>
          <a:xfrm>
            <a:off x="3736794" y="5189873"/>
            <a:ext cx="4083219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71535C-E175-4AA3-B107-B3E7C7493DB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778928" y="1596139"/>
            <a:ext cx="5384801" cy="19091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de-DE" sz="1600" b="1" dirty="0"/>
              <a:t>    </a:t>
            </a:r>
            <a:r>
              <a:rPr lang="de-DE" sz="1600" b="1" dirty="0">
                <a:highlight>
                  <a:srgbClr val="FFFF00"/>
                </a:highlight>
              </a:rPr>
              <a:t>Team Werbung: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Aussenwerbung Fassade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Beschilderung unten/Briefkasten/Aufzug/Eingang oben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Klebefolien Fenster </a:t>
            </a:r>
            <a:r>
              <a:rPr lang="de-DE" sz="1400" dirty="0" err="1"/>
              <a:t>Strassenseite</a:t>
            </a:r>
            <a:r>
              <a:rPr lang="de-DE" sz="1400" dirty="0"/>
              <a:t>/Buchstaben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Evtl. farbige Wandgestaltung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Orientierung (Screen Flur, Beschilderung </a:t>
            </a:r>
            <a:r>
              <a:rPr lang="de-DE" sz="1400" dirty="0" err="1"/>
              <a:t>Abgeordn.büros</a:t>
            </a:r>
            <a:r>
              <a:rPr lang="de-DE" sz="1400" dirty="0"/>
              <a:t>)</a:t>
            </a:r>
          </a:p>
          <a:p>
            <a:pPr>
              <a:lnSpc>
                <a:spcPct val="120000"/>
              </a:lnSpc>
            </a:pPr>
            <a:endParaRPr lang="de-DE" sz="2400" dirty="0"/>
          </a:p>
          <a:p>
            <a:pPr>
              <a:lnSpc>
                <a:spcPct val="120000"/>
              </a:lnSpc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A7FF8203-CCC8-4CB0-9546-B190771DF18D}"/>
              </a:ext>
            </a:extLst>
          </p:cNvPr>
          <p:cNvSpPr txBox="1">
            <a:spLocks/>
          </p:cNvSpPr>
          <p:nvPr/>
        </p:nvSpPr>
        <p:spPr>
          <a:xfrm>
            <a:off x="711198" y="3048259"/>
            <a:ext cx="5384801" cy="154914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de-DE" sz="1600" b="1" dirty="0"/>
              <a:t>     </a:t>
            </a:r>
            <a:r>
              <a:rPr lang="de-DE" sz="1600" b="1" dirty="0">
                <a:highlight>
                  <a:srgbClr val="FFFF00"/>
                </a:highlight>
              </a:rPr>
              <a:t>Team „Kisten packen“: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Ausreichend Umzugskartons besorgen 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Abbau sämtlicher Regale &gt; Inhalte in Kisten verpacken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Komplett fertig machen für Umzugsfirma mit Beschriftung Kisten und Abfall auf einen Haufen, alles kompakt und transportbereit zusammenstellen </a:t>
            </a:r>
          </a:p>
          <a:p>
            <a:endParaRPr lang="de-DE" sz="2400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D7A4F635-E7B0-4B58-9F1D-D3029CCC411F}"/>
              </a:ext>
            </a:extLst>
          </p:cNvPr>
          <p:cNvSpPr txBox="1">
            <a:spLocks/>
          </p:cNvSpPr>
          <p:nvPr/>
        </p:nvSpPr>
        <p:spPr>
          <a:xfrm>
            <a:off x="6485465" y="1333586"/>
            <a:ext cx="5384801" cy="173981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de-DE" sz="1600" b="1" dirty="0"/>
              <a:t>    </a:t>
            </a:r>
            <a:r>
              <a:rPr lang="de-DE" sz="1600" b="1" dirty="0">
                <a:highlight>
                  <a:srgbClr val="FFFF00"/>
                </a:highlight>
              </a:rPr>
              <a:t>Team Wände streichen: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Materialeinkauf und Abholung 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Baustelleneinrichtung (Boden abdecken, etc.)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Ausbessern Wandfehlstellen (Acryl), Wände Streichen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Abbau, Reinigung, Entsorgung</a:t>
            </a:r>
          </a:p>
          <a:p>
            <a:pPr>
              <a:lnSpc>
                <a:spcPct val="120000"/>
              </a:lnSpc>
            </a:pPr>
            <a:endParaRPr lang="de-DE" sz="2400" dirty="0"/>
          </a:p>
          <a:p>
            <a:endParaRPr lang="de-DE" sz="2400" dirty="0"/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8A0DC230-5EC2-4BB2-9792-0C39AD8EC4CE}"/>
              </a:ext>
            </a:extLst>
          </p:cNvPr>
          <p:cNvSpPr txBox="1">
            <a:spLocks/>
          </p:cNvSpPr>
          <p:nvPr/>
        </p:nvSpPr>
        <p:spPr>
          <a:xfrm>
            <a:off x="6485464" y="3505286"/>
            <a:ext cx="5384801" cy="190914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de-DE" sz="1600" b="1" dirty="0"/>
              <a:t>    </a:t>
            </a:r>
            <a:r>
              <a:rPr lang="de-DE" sz="1600" b="1" dirty="0">
                <a:highlight>
                  <a:srgbClr val="FFFF00"/>
                </a:highlight>
              </a:rPr>
              <a:t>Team Möblierung/Deko/Inneneinrichtung: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Auswahl der Möblierung für Versammlungsraum, KV-Büro, Wickeltisch, Spielecke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Bestellung und Entgegennahme Anlieferung / Transport 2. OG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de-DE" sz="1400" dirty="0"/>
              <a:t>Grafik-Rahmen (Angebot René Löffler. Termin 24.6.)</a:t>
            </a:r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endParaRPr lang="de-DE" sz="1400" dirty="0"/>
          </a:p>
          <a:p>
            <a:pPr>
              <a:lnSpc>
                <a:spcPct val="120000"/>
              </a:lnSpc>
            </a:pPr>
            <a:endParaRPr lang="de-DE" sz="2400" dirty="0"/>
          </a:p>
          <a:p>
            <a:pPr>
              <a:lnSpc>
                <a:spcPct val="120000"/>
              </a:lnSpc>
            </a:pPr>
            <a:endParaRPr lang="de-DE" sz="2400" dirty="0"/>
          </a:p>
          <a:p>
            <a:endParaRPr lang="de-DE" sz="24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B308340-8E38-4653-BAA9-20597E801F81}"/>
              </a:ext>
            </a:extLst>
          </p:cNvPr>
          <p:cNvSpPr txBox="1"/>
          <p:nvPr/>
        </p:nvSpPr>
        <p:spPr>
          <a:xfrm>
            <a:off x="4199463" y="131033"/>
            <a:ext cx="3928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Aufgaben der Teams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137B57C-C547-47E9-9ECF-9FAB2A17F3B3}"/>
              </a:ext>
            </a:extLst>
          </p:cNvPr>
          <p:cNvSpPr txBox="1"/>
          <p:nvPr/>
        </p:nvSpPr>
        <p:spPr>
          <a:xfrm>
            <a:off x="1147234" y="6210385"/>
            <a:ext cx="1054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Du bist dabei mit Deinem Engagement? Wir freuen uns!! Nachricht an </a:t>
            </a:r>
            <a:r>
              <a:rPr lang="de-DE" dirty="0">
                <a:highlight>
                  <a:srgbClr val="FFFF00"/>
                </a:highlight>
              </a:rPr>
              <a:t>buero@gruene-nbg.de</a:t>
            </a:r>
          </a:p>
        </p:txBody>
      </p:sp>
    </p:spTree>
    <p:extLst>
      <p:ext uri="{BB962C8B-B14F-4D97-AF65-F5344CB8AC3E}">
        <p14:creationId xmlns:p14="http://schemas.microsoft.com/office/powerpoint/2010/main" val="4276260056"/>
      </p:ext>
    </p:extLst>
  </p:cSld>
  <p:clrMapOvr>
    <a:masterClrMapping/>
  </p:clrMapOvr>
</p:sld>
</file>

<file path=ppt/theme/theme1.xml><?xml version="1.0" encoding="utf-8"?>
<a:theme xmlns:a="http://schemas.openxmlformats.org/drawingml/2006/main" name="Sand">
  <a:themeElements>
    <a:clrScheme name="Grundlagendesign">
      <a:dk1>
        <a:srgbClr val="005538"/>
      </a:dk1>
      <a:lt1>
        <a:srgbClr val="F5F1E9"/>
      </a:lt1>
      <a:dk2>
        <a:srgbClr val="005538"/>
      </a:dk2>
      <a:lt2>
        <a:srgbClr val="F5F1E9"/>
      </a:lt2>
      <a:accent1>
        <a:srgbClr val="008938"/>
      </a:accent1>
      <a:accent2>
        <a:srgbClr val="8ABD24"/>
      </a:accent2>
      <a:accent3>
        <a:srgbClr val="0BA1DD"/>
      </a:accent3>
      <a:accent4>
        <a:srgbClr val="FFF179"/>
      </a:accent4>
      <a:accent5>
        <a:srgbClr val="5B9BD5"/>
      </a:accent5>
      <a:accent6>
        <a:srgbClr val="70AD47"/>
      </a:accent6>
      <a:hlink>
        <a:srgbClr val="8ABD24"/>
      </a:hlink>
      <a:folHlink>
        <a:srgbClr val="00893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nd">
  <a:themeElements>
    <a:clrScheme name="Grundlagendesign">
      <a:dk1>
        <a:srgbClr val="005538"/>
      </a:dk1>
      <a:lt1>
        <a:srgbClr val="F5F1E9"/>
      </a:lt1>
      <a:dk2>
        <a:srgbClr val="005538"/>
      </a:dk2>
      <a:lt2>
        <a:srgbClr val="F5F1E9"/>
      </a:lt2>
      <a:accent1>
        <a:srgbClr val="008938"/>
      </a:accent1>
      <a:accent2>
        <a:srgbClr val="8ABD24"/>
      </a:accent2>
      <a:accent3>
        <a:srgbClr val="0BA1DD"/>
      </a:accent3>
      <a:accent4>
        <a:srgbClr val="FFF179"/>
      </a:accent4>
      <a:accent5>
        <a:srgbClr val="5B9BD5"/>
      </a:accent5>
      <a:accent6>
        <a:srgbClr val="70AD47"/>
      </a:accent6>
      <a:hlink>
        <a:srgbClr val="8ABD24"/>
      </a:hlink>
      <a:folHlink>
        <a:srgbClr val="00893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5538"/>
      </a:dk2>
      <a:lt2>
        <a:srgbClr val="F5F1E9"/>
      </a:lt2>
      <a:accent1>
        <a:srgbClr val="008938"/>
      </a:accent1>
      <a:accent2>
        <a:srgbClr val="8ABD24"/>
      </a:accent2>
      <a:accent3>
        <a:srgbClr val="0BA1DD"/>
      </a:accent3>
      <a:accent4>
        <a:srgbClr val="FFF179"/>
      </a:accent4>
      <a:accent5>
        <a:srgbClr val="5B9BD5"/>
      </a:accent5>
      <a:accent6>
        <a:srgbClr val="70AD47"/>
      </a:accent6>
      <a:hlink>
        <a:srgbClr val="8ABD24"/>
      </a:hlink>
      <a:folHlink>
        <a:srgbClr val="00893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Office PowerPoint</Application>
  <PresentationFormat>Breitbild</PresentationFormat>
  <Paragraphs>79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Century Gothic</vt:lpstr>
      <vt:lpstr>GrueneType Black Cond Italic</vt:lpstr>
      <vt:lpstr>PT Sans</vt:lpstr>
      <vt:lpstr>PT Sans Regular</vt:lpstr>
      <vt:lpstr>Symbol</vt:lpstr>
      <vt:lpstr>Wingdings</vt:lpstr>
      <vt:lpstr>Sand</vt:lpstr>
      <vt:lpstr>Sand</vt:lpstr>
      <vt:lpstr>PowerPoint-Präsentation</vt:lpstr>
      <vt:lpstr>Milestones Frauentorgraben 3</vt:lpstr>
      <vt:lpstr>PowerPoint-Präsentation</vt:lpstr>
      <vt:lpstr>PowerPoint-Präsentation</vt:lpstr>
    </vt:vector>
  </TitlesOfParts>
  <Company>BÜNDNIS 90/DIE GRÜNEN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Max Heinemann</dc:creator>
  <dc:description/>
  <cp:lastModifiedBy>Jörg Lipp</cp:lastModifiedBy>
  <cp:revision>90</cp:revision>
  <dcterms:created xsi:type="dcterms:W3CDTF">2023-09-12T08:38:06Z</dcterms:created>
  <dcterms:modified xsi:type="dcterms:W3CDTF">2025-05-19T20:42:41Z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2</vt:r8>
  </property>
  <property fmtid="{D5CDD505-2E9C-101B-9397-08002B2CF9AE}" pid="3" name="PresentationFormat">
    <vt:lpwstr>Benutzerdefiniert</vt:lpwstr>
  </property>
  <property fmtid="{D5CDD505-2E9C-101B-9397-08002B2CF9AE}" pid="4" name="Slides">
    <vt:r8>11</vt:r8>
  </property>
</Properties>
</file>